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Amatic SC"/>
      <p:regular r:id="rId43"/>
      <p:bold r:id="rId44"/>
    </p:embeddedFont>
    <p:embeddedFont>
      <p:font typeface="Source Code Pr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AmaticSC-bold.fntdata"/><Relationship Id="rId21" Type="http://schemas.openxmlformats.org/officeDocument/2006/relationships/slide" Target="slides/slide16.xml"/><Relationship Id="rId43" Type="http://schemas.openxmlformats.org/officeDocument/2006/relationships/font" Target="fonts/AmaticSC-regular.fntdata"/><Relationship Id="rId24" Type="http://schemas.openxmlformats.org/officeDocument/2006/relationships/slide" Target="slides/slide19.xml"/><Relationship Id="rId46" Type="http://schemas.openxmlformats.org/officeDocument/2006/relationships/font" Target="fonts/SourceCodePro-bold.fntdata"/><Relationship Id="rId23" Type="http://schemas.openxmlformats.org/officeDocument/2006/relationships/slide" Target="slides/slide18.xml"/><Relationship Id="rId45" Type="http://schemas.openxmlformats.org/officeDocument/2006/relationships/font" Target="fonts/SourceCodePr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SourceCodePro-boldItalic.fntdata"/><Relationship Id="rId25" Type="http://schemas.openxmlformats.org/officeDocument/2006/relationships/slide" Target="slides/slide20.xml"/><Relationship Id="rId47" Type="http://schemas.openxmlformats.org/officeDocument/2006/relationships/font" Target="fonts/SourceCodePro-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fb8cca5748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fb8cca5748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895ae91a0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895ae91a0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ff6ce540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ff6ce540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ff6ce5406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ff6ce5406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ff6ce5406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ff6ce5406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ff6ce5406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ff6ce5406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ff6ce5406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ff6ce5406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ff6ce5406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ff6ce5406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8991f6464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8991f6464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8991f6464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8991f6464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e7469b0884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e7469b0884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8991f6464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8991f6464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8991f6464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8991f6464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8991f64645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8991f64645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8991f64645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8991f64645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8991f6464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8991f6464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8991f64645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8991f64645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8991f64645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8991f6464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8991f6464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8991f6464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8991f64645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8991f64645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8991f64645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8991f64645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fb8cca574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fb8cca574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8991f64645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8991f64645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8991f6464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8991f6464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8991f64645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8991f64645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8991f64645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8991f64645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8991f64645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8991f64645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8991f64645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8991f64645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8991f64645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8991f64645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ea9dd9e83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ea9dd9e83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fb8cca574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fb8cca574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fb8cca574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fb8cca574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fb8cca574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fb8cca574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fb8cca574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fb8cca574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fb8cca5748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fb8cca5748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fb8cca5748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fb8cca5748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2" name="Shape 52"/>
        <p:cNvGrpSpPr/>
        <p:nvPr/>
      </p:nvGrpSpPr>
      <p:grpSpPr>
        <a:xfrm>
          <a:off x="0" y="0"/>
          <a:ext cx="0" cy="0"/>
          <a:chOff x="0" y="0"/>
          <a:chExt cx="0" cy="0"/>
        </a:xfrm>
      </p:grpSpPr>
      <p:sp>
        <p:nvSpPr>
          <p:cNvPr id="53" name="Google Shape;53;p1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54" name="Google Shape;54;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1200"/>
              </a:spcBef>
              <a:spcAft>
                <a:spcPts val="0"/>
              </a:spcAft>
              <a:buClr>
                <a:schemeClr val="dk1"/>
              </a:buClr>
              <a:buSzPts val="1400"/>
              <a:buChar char="○"/>
              <a:defRPr/>
            </a:lvl2pPr>
            <a:lvl3pPr indent="-317500" lvl="2" marL="1371600" rtl="0" algn="l">
              <a:lnSpc>
                <a:spcPct val="90000"/>
              </a:lnSpc>
              <a:spcBef>
                <a:spcPts val="1200"/>
              </a:spcBef>
              <a:spcAft>
                <a:spcPts val="0"/>
              </a:spcAft>
              <a:buClr>
                <a:schemeClr val="dk1"/>
              </a:buClr>
              <a:buSzPts val="1400"/>
              <a:buChar char="■"/>
              <a:defRPr/>
            </a:lvl3pPr>
            <a:lvl4pPr indent="-317500" lvl="3" marL="1828800" rtl="0" algn="l">
              <a:lnSpc>
                <a:spcPct val="90000"/>
              </a:lnSpc>
              <a:spcBef>
                <a:spcPts val="1200"/>
              </a:spcBef>
              <a:spcAft>
                <a:spcPts val="0"/>
              </a:spcAft>
              <a:buClr>
                <a:schemeClr val="dk1"/>
              </a:buClr>
              <a:buSzPts val="1400"/>
              <a:buChar char="●"/>
              <a:defRPr/>
            </a:lvl4pPr>
            <a:lvl5pPr indent="-317500" lvl="4" marL="2286000" rtl="0" algn="l">
              <a:lnSpc>
                <a:spcPct val="90000"/>
              </a:lnSpc>
              <a:spcBef>
                <a:spcPts val="1200"/>
              </a:spcBef>
              <a:spcAft>
                <a:spcPts val="0"/>
              </a:spcAft>
              <a:buClr>
                <a:schemeClr val="dk1"/>
              </a:buClr>
              <a:buSzPts val="1400"/>
              <a:buChar char="○"/>
              <a:defRPr/>
            </a:lvl5pPr>
            <a:lvl6pPr indent="-317500" lvl="5" marL="2743200" rtl="0" algn="l">
              <a:lnSpc>
                <a:spcPct val="90000"/>
              </a:lnSpc>
              <a:spcBef>
                <a:spcPts val="1200"/>
              </a:spcBef>
              <a:spcAft>
                <a:spcPts val="0"/>
              </a:spcAft>
              <a:buClr>
                <a:schemeClr val="dk1"/>
              </a:buClr>
              <a:buSzPts val="1400"/>
              <a:buChar char="■"/>
              <a:defRPr/>
            </a:lvl6pPr>
            <a:lvl7pPr indent="-317500" lvl="6" marL="3200400" rtl="0" algn="l">
              <a:lnSpc>
                <a:spcPct val="90000"/>
              </a:lnSpc>
              <a:spcBef>
                <a:spcPts val="1200"/>
              </a:spcBef>
              <a:spcAft>
                <a:spcPts val="0"/>
              </a:spcAft>
              <a:buClr>
                <a:schemeClr val="dk1"/>
              </a:buClr>
              <a:buSzPts val="1400"/>
              <a:buChar char="●"/>
              <a:defRPr/>
            </a:lvl7pPr>
            <a:lvl8pPr indent="-317500" lvl="7" marL="3657600" rtl="0" algn="l">
              <a:lnSpc>
                <a:spcPct val="90000"/>
              </a:lnSpc>
              <a:spcBef>
                <a:spcPts val="1200"/>
              </a:spcBef>
              <a:spcAft>
                <a:spcPts val="0"/>
              </a:spcAft>
              <a:buClr>
                <a:schemeClr val="dk1"/>
              </a:buClr>
              <a:buSzPts val="1400"/>
              <a:buChar char="○"/>
              <a:defRPr/>
            </a:lvl8pPr>
            <a:lvl9pPr indent="-317500" lvl="8" marL="4114800" rtl="0" algn="l">
              <a:lnSpc>
                <a:spcPct val="90000"/>
              </a:lnSpc>
              <a:spcBef>
                <a:spcPts val="1200"/>
              </a:spcBef>
              <a:spcAft>
                <a:spcPts val="1200"/>
              </a:spcAft>
              <a:buClr>
                <a:schemeClr val="dk1"/>
              </a:buClr>
              <a:buSzPts val="1400"/>
              <a:buChar char="■"/>
              <a:defRPr/>
            </a:lvl9pPr>
          </a:lstStyle>
          <a:p/>
        </p:txBody>
      </p:sp>
      <p:sp>
        <p:nvSpPr>
          <p:cNvPr id="55" name="Google Shape;55;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56" name="Google Shape;56;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57" name="Google Shape;57;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0"/>
              </a:spcBef>
              <a:spcAft>
                <a:spcPts val="0"/>
              </a:spcAft>
              <a:buClr>
                <a:schemeClr val="accent1"/>
              </a:buClr>
              <a:buSzPts val="1400"/>
              <a:buChar char="○"/>
              <a:defRPr>
                <a:solidFill>
                  <a:schemeClr val="accent1"/>
                </a:solidFill>
                <a:highlight>
                  <a:schemeClr val="lt1"/>
                </a:highlight>
              </a:defRPr>
            </a:lvl2pPr>
            <a:lvl3pPr indent="-317500" lvl="2" marL="1371600">
              <a:spcBef>
                <a:spcPts val="0"/>
              </a:spcBef>
              <a:spcAft>
                <a:spcPts val="0"/>
              </a:spcAft>
              <a:buClr>
                <a:schemeClr val="accent1"/>
              </a:buClr>
              <a:buSzPts val="1400"/>
              <a:buChar char="■"/>
              <a:defRPr>
                <a:solidFill>
                  <a:schemeClr val="accent1"/>
                </a:solidFill>
                <a:highlight>
                  <a:schemeClr val="lt1"/>
                </a:highlight>
              </a:defRPr>
            </a:lvl3pPr>
            <a:lvl4pPr indent="-317500" lvl="3" marL="1828800">
              <a:spcBef>
                <a:spcPts val="0"/>
              </a:spcBef>
              <a:spcAft>
                <a:spcPts val="0"/>
              </a:spcAft>
              <a:buClr>
                <a:schemeClr val="accent1"/>
              </a:buClr>
              <a:buSzPts val="1400"/>
              <a:buChar char="●"/>
              <a:defRPr>
                <a:solidFill>
                  <a:schemeClr val="accent1"/>
                </a:solidFill>
                <a:highlight>
                  <a:schemeClr val="lt1"/>
                </a:highlight>
              </a:defRPr>
            </a:lvl4pPr>
            <a:lvl5pPr indent="-317500" lvl="4" marL="2286000">
              <a:spcBef>
                <a:spcPts val="0"/>
              </a:spcBef>
              <a:spcAft>
                <a:spcPts val="0"/>
              </a:spcAft>
              <a:buClr>
                <a:schemeClr val="accent1"/>
              </a:buClr>
              <a:buSzPts val="1400"/>
              <a:buChar char="○"/>
              <a:defRPr>
                <a:solidFill>
                  <a:schemeClr val="accent1"/>
                </a:solidFill>
                <a:highlight>
                  <a:schemeClr val="lt1"/>
                </a:highlight>
              </a:defRPr>
            </a:lvl5pPr>
            <a:lvl6pPr indent="-317500" lvl="5" marL="2743200">
              <a:spcBef>
                <a:spcPts val="0"/>
              </a:spcBef>
              <a:spcAft>
                <a:spcPts val="0"/>
              </a:spcAft>
              <a:buClr>
                <a:schemeClr val="accent1"/>
              </a:buClr>
              <a:buSzPts val="1400"/>
              <a:buChar char="■"/>
              <a:defRPr>
                <a:solidFill>
                  <a:schemeClr val="accent1"/>
                </a:solidFill>
                <a:highlight>
                  <a:schemeClr val="lt1"/>
                </a:highlight>
              </a:defRPr>
            </a:lvl6pPr>
            <a:lvl7pPr indent="-317500" lvl="6" marL="3200400">
              <a:spcBef>
                <a:spcPts val="0"/>
              </a:spcBef>
              <a:spcAft>
                <a:spcPts val="0"/>
              </a:spcAft>
              <a:buClr>
                <a:schemeClr val="accent1"/>
              </a:buClr>
              <a:buSzPts val="1400"/>
              <a:buChar char="●"/>
              <a:defRPr>
                <a:solidFill>
                  <a:schemeClr val="accent1"/>
                </a:solidFill>
                <a:highlight>
                  <a:schemeClr val="lt1"/>
                </a:highlight>
              </a:defRPr>
            </a:lvl7pPr>
            <a:lvl8pPr indent="-317500" lvl="7" marL="3657600">
              <a:spcBef>
                <a:spcPts val="0"/>
              </a:spcBef>
              <a:spcAft>
                <a:spcPts val="0"/>
              </a:spcAft>
              <a:buClr>
                <a:schemeClr val="accent1"/>
              </a:buClr>
              <a:buSzPts val="1400"/>
              <a:buChar char="○"/>
              <a:defRPr>
                <a:solidFill>
                  <a:schemeClr val="accent1"/>
                </a:solidFill>
                <a:highlight>
                  <a:schemeClr val="lt1"/>
                </a:highlight>
              </a:defRPr>
            </a:lvl8pPr>
            <a:lvl9pPr indent="-317500" lvl="8" marL="41148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youtube.com/watch?v=fHhNWAKw0bY"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5.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25.png"/><Relationship Id="rId6"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Management Information Systems</a:t>
            </a:r>
            <a:endParaRPr/>
          </a:p>
        </p:txBody>
      </p:sp>
      <p:sp>
        <p:nvSpPr>
          <p:cNvPr id="63" name="Google Shape;63;p14"/>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Module 3: </a:t>
            </a:r>
            <a:r>
              <a:rPr lang="en"/>
              <a:t>Ethical issues and Privacy</a:t>
            </a:r>
            <a:endParaRPr/>
          </a:p>
        </p:txBody>
      </p:sp>
      <p:sp>
        <p:nvSpPr>
          <p:cNvPr id="64" name="Google Shape;64;p14"/>
          <p:cNvSpPr txBox="1"/>
          <p:nvPr/>
        </p:nvSpPr>
        <p:spPr>
          <a:xfrm>
            <a:off x="3288750" y="3082550"/>
            <a:ext cx="2566500" cy="3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Source Code Pro"/>
                <a:ea typeface="Source Code Pro"/>
                <a:cs typeface="Source Code Pro"/>
                <a:sym typeface="Source Code Pro"/>
              </a:rPr>
              <a:t>Prasad Padalkar</a:t>
            </a:r>
            <a:endParaRPr sz="1800">
              <a:solidFill>
                <a:schemeClr val="dk2"/>
              </a:solidFill>
              <a:latin typeface="Source Code Pro"/>
              <a:ea typeface="Source Code Pro"/>
              <a:cs typeface="Source Code Pro"/>
              <a:sym typeface="Source Code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Human Error</a:t>
            </a:r>
            <a:endParaRPr/>
          </a:p>
        </p:txBody>
      </p:sp>
      <p:sp>
        <p:nvSpPr>
          <p:cNvPr id="132" name="Google Shape;132;p23"/>
          <p:cNvSpPr txBox="1"/>
          <p:nvPr>
            <p:ph idx="1" type="body"/>
          </p:nvPr>
        </p:nvSpPr>
        <p:spPr>
          <a:xfrm>
            <a:off x="311700" y="1228675"/>
            <a:ext cx="34857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Human errors or mistakes by employees pose a large problem as the result of laziness, carelessness, or a lack of awareness concerning information security</a:t>
            </a:r>
            <a:endParaRPr/>
          </a:p>
          <a:p>
            <a:pPr indent="0" lvl="0" marL="0" rtl="0" algn="l">
              <a:spcBef>
                <a:spcPts val="1200"/>
              </a:spcBef>
              <a:spcAft>
                <a:spcPts val="1200"/>
              </a:spcAft>
              <a:buNone/>
            </a:pPr>
            <a:r>
              <a:t/>
            </a:r>
            <a:endParaRPr/>
          </a:p>
        </p:txBody>
      </p:sp>
      <p:pic>
        <p:nvPicPr>
          <p:cNvPr id="133" name="Google Shape;133;p23"/>
          <p:cNvPicPr preferRelativeResize="0"/>
          <p:nvPr/>
        </p:nvPicPr>
        <p:blipFill>
          <a:blip r:embed="rId3">
            <a:alphaModFix/>
          </a:blip>
          <a:stretch>
            <a:fillRect/>
          </a:stretch>
        </p:blipFill>
        <p:spPr>
          <a:xfrm>
            <a:off x="3870600" y="137075"/>
            <a:ext cx="4961700" cy="4782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Social Engineering</a:t>
            </a:r>
            <a:endParaRPr/>
          </a:p>
        </p:txBody>
      </p:sp>
      <p:sp>
        <p:nvSpPr>
          <p:cNvPr id="139" name="Google Shape;139;p2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Social engineering is an attack in which the perpetrator uses social skills to trick or manipulate legitimate employees into providing confidential company information such as passwords.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u="sng">
                <a:solidFill>
                  <a:schemeClr val="hlink"/>
                </a:solidFill>
                <a:hlinkClick r:id="rId3"/>
              </a:rPr>
              <a:t>https://www.youtube.com/watch?v=fHhNWAKw0bY</a:t>
            </a:r>
            <a:r>
              <a:rPr lang="en"/>
              <a:t> </a:t>
            </a:r>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5"/>
          <p:cNvSpPr txBox="1"/>
          <p:nvPr>
            <p:ph type="title"/>
          </p:nvPr>
        </p:nvSpPr>
        <p:spPr>
          <a:xfrm>
            <a:off x="311700" y="292850"/>
            <a:ext cx="168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Deliberate</a:t>
            </a:r>
            <a:r>
              <a:rPr lang="en"/>
              <a:t> Threats</a:t>
            </a:r>
            <a:endParaRPr/>
          </a:p>
        </p:txBody>
      </p:sp>
      <p:pic>
        <p:nvPicPr>
          <p:cNvPr id="145" name="Google Shape;145;p25"/>
          <p:cNvPicPr preferRelativeResize="0"/>
          <p:nvPr/>
        </p:nvPicPr>
        <p:blipFill>
          <a:blip r:embed="rId3">
            <a:alphaModFix/>
          </a:blip>
          <a:stretch>
            <a:fillRect/>
          </a:stretch>
        </p:blipFill>
        <p:spPr>
          <a:xfrm>
            <a:off x="1859625" y="512138"/>
            <a:ext cx="6960775" cy="41192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6"/>
          <p:cNvSpPr txBox="1"/>
          <p:nvPr>
            <p:ph type="title"/>
          </p:nvPr>
        </p:nvSpPr>
        <p:spPr>
          <a:xfrm>
            <a:off x="311700" y="292850"/>
            <a:ext cx="17673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Deliberate Threats</a:t>
            </a:r>
            <a:endParaRPr/>
          </a:p>
        </p:txBody>
      </p:sp>
      <p:pic>
        <p:nvPicPr>
          <p:cNvPr id="151" name="Google Shape;151;p26"/>
          <p:cNvPicPr preferRelativeResize="0"/>
          <p:nvPr/>
        </p:nvPicPr>
        <p:blipFill>
          <a:blip r:embed="rId3">
            <a:alphaModFix/>
          </a:blip>
          <a:stretch>
            <a:fillRect/>
          </a:stretch>
        </p:blipFill>
        <p:spPr>
          <a:xfrm>
            <a:off x="1959576" y="292850"/>
            <a:ext cx="6762774" cy="4256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7"/>
          <p:cNvSpPr txBox="1"/>
          <p:nvPr>
            <p:ph type="title"/>
          </p:nvPr>
        </p:nvSpPr>
        <p:spPr>
          <a:xfrm>
            <a:off x="311700" y="292850"/>
            <a:ext cx="22134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Challenges in the Information Security</a:t>
            </a:r>
            <a:endParaRPr/>
          </a:p>
        </p:txBody>
      </p:sp>
      <p:pic>
        <p:nvPicPr>
          <p:cNvPr id="157" name="Google Shape;157;p27"/>
          <p:cNvPicPr preferRelativeResize="0"/>
          <p:nvPr/>
        </p:nvPicPr>
        <p:blipFill>
          <a:blip r:embed="rId3">
            <a:alphaModFix/>
          </a:blip>
          <a:stretch>
            <a:fillRect/>
          </a:stretch>
        </p:blipFill>
        <p:spPr>
          <a:xfrm>
            <a:off x="2740450" y="327363"/>
            <a:ext cx="6035574" cy="44887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Risk Management ? </a:t>
            </a:r>
            <a:endParaRPr/>
          </a:p>
        </p:txBody>
      </p:sp>
      <p:sp>
        <p:nvSpPr>
          <p:cNvPr id="163" name="Google Shape;163;p28"/>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Risk management is the process of identifying, assessing, and controlling risks</a:t>
            </a:r>
            <a:r>
              <a:rPr lang="en"/>
              <a:t> to minimize the impact of potential threats on an organization or system.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252275" y="292850"/>
            <a:ext cx="20007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RISK Management Steps</a:t>
            </a:r>
            <a:endParaRPr/>
          </a:p>
        </p:txBody>
      </p:sp>
      <p:pic>
        <p:nvPicPr>
          <p:cNvPr id="169" name="Google Shape;169;p29"/>
          <p:cNvPicPr preferRelativeResize="0"/>
          <p:nvPr/>
        </p:nvPicPr>
        <p:blipFill>
          <a:blip r:embed="rId3">
            <a:alphaModFix/>
          </a:blip>
          <a:stretch>
            <a:fillRect/>
          </a:stretch>
        </p:blipFill>
        <p:spPr>
          <a:xfrm>
            <a:off x="2512125" y="292850"/>
            <a:ext cx="6231225" cy="45831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type="title"/>
          </p:nvPr>
        </p:nvSpPr>
        <p:spPr>
          <a:xfrm>
            <a:off x="311700" y="292850"/>
            <a:ext cx="18981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580"/>
              <a:t>Key Terms in Risk Management</a:t>
            </a:r>
            <a:endParaRPr sz="3580"/>
          </a:p>
        </p:txBody>
      </p:sp>
      <p:pic>
        <p:nvPicPr>
          <p:cNvPr id="175" name="Google Shape;175;p30"/>
          <p:cNvPicPr preferRelativeResize="0"/>
          <p:nvPr/>
        </p:nvPicPr>
        <p:blipFill>
          <a:blip r:embed="rId3">
            <a:alphaModFix/>
          </a:blip>
          <a:stretch>
            <a:fillRect/>
          </a:stretch>
        </p:blipFill>
        <p:spPr>
          <a:xfrm>
            <a:off x="2098875" y="481350"/>
            <a:ext cx="6801301" cy="41808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1"/>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Controls</a:t>
            </a:r>
            <a:endParaRPr/>
          </a:p>
        </p:txBody>
      </p:sp>
      <p:sp>
        <p:nvSpPr>
          <p:cNvPr id="181" name="Google Shape;181;p31"/>
          <p:cNvSpPr txBox="1"/>
          <p:nvPr>
            <p:ph idx="1" type="body"/>
          </p:nvPr>
        </p:nvSpPr>
        <p:spPr>
          <a:xfrm>
            <a:off x="311700" y="1228675"/>
            <a:ext cx="5546700" cy="3340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To protect their information assets, organizations implement controls, or defense mechanisms (also called countermeasures). These controls are designed to protect all of the components of an information system, including data, software, hardware, and networks.</a:t>
            </a:r>
            <a:endParaRPr/>
          </a:p>
          <a:p>
            <a:pPr indent="0" lvl="0" marL="0" rtl="0" algn="l">
              <a:spcBef>
                <a:spcPts val="1200"/>
              </a:spcBef>
              <a:spcAft>
                <a:spcPts val="0"/>
              </a:spcAft>
              <a:buNone/>
            </a:pPr>
            <a:r>
              <a:rPr b="1" lang="en"/>
              <a:t>Defense in depth</a:t>
            </a:r>
            <a:r>
              <a:rPr lang="en"/>
              <a:t> is a strategy that leverages multiple security measures to protect an organization's assets.</a:t>
            </a:r>
            <a:endParaRPr/>
          </a:p>
          <a:p>
            <a:pPr indent="0" lvl="0" marL="0" rtl="0" algn="l">
              <a:spcBef>
                <a:spcPts val="1200"/>
              </a:spcBef>
              <a:spcAft>
                <a:spcPts val="1200"/>
              </a:spcAft>
              <a:buNone/>
            </a:pPr>
            <a:r>
              <a:t/>
            </a:r>
            <a:endParaRPr/>
          </a:p>
        </p:txBody>
      </p:sp>
      <p:pic>
        <p:nvPicPr>
          <p:cNvPr id="182" name="Google Shape;182;p31"/>
          <p:cNvPicPr preferRelativeResize="0"/>
          <p:nvPr/>
        </p:nvPicPr>
        <p:blipFill>
          <a:blip r:embed="rId3">
            <a:alphaModFix/>
          </a:blip>
          <a:stretch>
            <a:fillRect/>
          </a:stretch>
        </p:blipFill>
        <p:spPr>
          <a:xfrm>
            <a:off x="6010800" y="1246250"/>
            <a:ext cx="2980800" cy="288306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2"/>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Controls</a:t>
            </a:r>
            <a:endParaRPr/>
          </a:p>
        </p:txBody>
      </p:sp>
      <p:sp>
        <p:nvSpPr>
          <p:cNvPr id="188" name="Google Shape;188;p32"/>
          <p:cNvSpPr txBox="1"/>
          <p:nvPr>
            <p:ph idx="1" type="body"/>
          </p:nvPr>
        </p:nvSpPr>
        <p:spPr>
          <a:xfrm>
            <a:off x="236300" y="1175375"/>
            <a:ext cx="2729400" cy="258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a:t>
            </a:r>
            <a:r>
              <a:rPr lang="en"/>
              <a:t>hree major types of controls:</a:t>
            </a:r>
            <a:endParaRPr/>
          </a:p>
          <a:p>
            <a:pPr indent="-317500" lvl="1" marL="914400" rtl="0" algn="l">
              <a:spcBef>
                <a:spcPts val="0"/>
              </a:spcBef>
              <a:spcAft>
                <a:spcPts val="0"/>
              </a:spcAft>
              <a:buSzPts val="1400"/>
              <a:buChar char="○"/>
            </a:pPr>
            <a:r>
              <a:rPr lang="en"/>
              <a:t>physical</a:t>
            </a:r>
            <a:endParaRPr/>
          </a:p>
          <a:p>
            <a:pPr indent="-317500" lvl="1" marL="914400" rtl="0" algn="l">
              <a:spcBef>
                <a:spcPts val="0"/>
              </a:spcBef>
              <a:spcAft>
                <a:spcPts val="0"/>
              </a:spcAft>
              <a:buSzPts val="1400"/>
              <a:buChar char="○"/>
            </a:pPr>
            <a:r>
              <a:rPr lang="en"/>
              <a:t>access controls,</a:t>
            </a:r>
            <a:endParaRPr/>
          </a:p>
          <a:p>
            <a:pPr indent="-317500" lvl="1" marL="914400" rtl="0" algn="l">
              <a:spcBef>
                <a:spcPts val="0"/>
              </a:spcBef>
              <a:spcAft>
                <a:spcPts val="0"/>
              </a:spcAft>
              <a:buSzPts val="1400"/>
              <a:buChar char="○"/>
            </a:pPr>
            <a:r>
              <a:rPr lang="en"/>
              <a:t>communications</a:t>
            </a:r>
            <a:endParaRPr/>
          </a:p>
        </p:txBody>
      </p:sp>
      <p:pic>
        <p:nvPicPr>
          <p:cNvPr id="189" name="Google Shape;189;p32"/>
          <p:cNvPicPr preferRelativeResize="0"/>
          <p:nvPr/>
        </p:nvPicPr>
        <p:blipFill>
          <a:blip r:embed="rId3">
            <a:alphaModFix/>
          </a:blip>
          <a:stretch>
            <a:fillRect/>
          </a:stretch>
        </p:blipFill>
        <p:spPr>
          <a:xfrm>
            <a:off x="2965925" y="158574"/>
            <a:ext cx="6178075" cy="4219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Topics</a:t>
            </a:r>
            <a:endParaRPr/>
          </a:p>
        </p:txBody>
      </p:sp>
      <p:sp>
        <p:nvSpPr>
          <p:cNvPr id="70" name="Google Shape;70;p15"/>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74650" lvl="0" marL="457200" rtl="0" algn="l">
              <a:spcBef>
                <a:spcPts val="0"/>
              </a:spcBef>
              <a:spcAft>
                <a:spcPts val="0"/>
              </a:spcAft>
              <a:buSzPts val="2300"/>
              <a:buChar char="●"/>
            </a:pPr>
            <a:r>
              <a:rPr lang="en" sz="2300"/>
              <a:t>Information Security</a:t>
            </a:r>
            <a:endParaRPr sz="2300"/>
          </a:p>
          <a:p>
            <a:pPr indent="-374650" lvl="0" marL="457200" rtl="0" algn="l">
              <a:spcBef>
                <a:spcPts val="0"/>
              </a:spcBef>
              <a:spcAft>
                <a:spcPts val="0"/>
              </a:spcAft>
              <a:buSzPts val="2300"/>
              <a:buChar char="●"/>
            </a:pPr>
            <a:r>
              <a:rPr lang="en" sz="2300"/>
              <a:t>Threat to IS</a:t>
            </a:r>
            <a:endParaRPr sz="2300"/>
          </a:p>
          <a:p>
            <a:pPr indent="-374650" lvl="0" marL="457200" rtl="0" algn="l">
              <a:spcBef>
                <a:spcPts val="0"/>
              </a:spcBef>
              <a:spcAft>
                <a:spcPts val="0"/>
              </a:spcAft>
              <a:buSzPts val="2300"/>
              <a:buChar char="●"/>
            </a:pPr>
            <a:r>
              <a:rPr lang="en" sz="2300"/>
              <a:t>Security Controls</a:t>
            </a:r>
            <a:endParaRPr sz="23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3"/>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Physical Controls</a:t>
            </a:r>
            <a:endParaRPr/>
          </a:p>
        </p:txBody>
      </p:sp>
      <p:sp>
        <p:nvSpPr>
          <p:cNvPr id="195" name="Google Shape;195;p33"/>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Physical controls prevent unauthorized individuals from gaining access to a company’s facilities. </a:t>
            </a:r>
            <a:endParaRPr/>
          </a:p>
          <a:p>
            <a:pPr indent="-342900" lvl="0" marL="457200" rtl="0" algn="l">
              <a:spcBef>
                <a:spcPts val="0"/>
              </a:spcBef>
              <a:spcAft>
                <a:spcPts val="0"/>
              </a:spcAft>
              <a:buSzPts val="1800"/>
              <a:buChar char="●"/>
            </a:pPr>
            <a:r>
              <a:rPr lang="en"/>
              <a:t>Common physical controls include </a:t>
            </a:r>
            <a:r>
              <a:rPr b="1" lang="en"/>
              <a:t>walls, doors, fencing, gates, locks, badges, guards, and alarm systems.</a:t>
            </a:r>
            <a:endParaRPr b="1"/>
          </a:p>
          <a:p>
            <a:pPr indent="0" lvl="0" marL="0" rtl="0" algn="l">
              <a:spcBef>
                <a:spcPts val="120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Access Control</a:t>
            </a:r>
            <a:endParaRPr/>
          </a:p>
        </p:txBody>
      </p:sp>
      <p:sp>
        <p:nvSpPr>
          <p:cNvPr id="201" name="Google Shape;201;p3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Access controls restrict unauthorized individuals from using information resources. </a:t>
            </a:r>
            <a:endParaRPr/>
          </a:p>
          <a:p>
            <a:pPr indent="-342900" lvl="0" marL="457200" rtl="0" algn="l">
              <a:spcBef>
                <a:spcPts val="0"/>
              </a:spcBef>
              <a:spcAft>
                <a:spcPts val="0"/>
              </a:spcAft>
              <a:buSzPts val="1800"/>
              <a:buChar char="●"/>
            </a:pPr>
            <a:r>
              <a:rPr lang="en"/>
              <a:t>These controls involve two major functions: </a:t>
            </a:r>
            <a:r>
              <a:rPr b="1" lang="en"/>
              <a:t>authentication and authorization</a:t>
            </a:r>
            <a:r>
              <a:rPr lang="en"/>
              <a:t>. </a:t>
            </a:r>
            <a:endParaRPr/>
          </a:p>
          <a:p>
            <a:pPr indent="-342900" lvl="0" marL="457200" rtl="0" algn="l">
              <a:spcBef>
                <a:spcPts val="0"/>
              </a:spcBef>
              <a:spcAft>
                <a:spcPts val="0"/>
              </a:spcAft>
              <a:buSzPts val="1800"/>
              <a:buChar char="●"/>
            </a:pPr>
            <a:r>
              <a:rPr lang="en"/>
              <a:t>Along with these two keeping track of activities is also legally important, hence we have </a:t>
            </a:r>
            <a:r>
              <a:rPr b="1" lang="en"/>
              <a:t>Accounting</a:t>
            </a:r>
            <a:r>
              <a:rPr lang="en"/>
              <a:t>. </a:t>
            </a:r>
            <a:endParaRPr/>
          </a:p>
          <a:p>
            <a:pPr indent="0" lvl="0" marL="0" rtl="0" algn="l">
              <a:spcBef>
                <a:spcPts val="1200"/>
              </a:spcBef>
              <a:spcAft>
                <a:spcPts val="12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5"/>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Access Control – AAA</a:t>
            </a:r>
            <a:endParaRPr/>
          </a:p>
        </p:txBody>
      </p:sp>
      <p:pic>
        <p:nvPicPr>
          <p:cNvPr id="207" name="Google Shape;207;p35"/>
          <p:cNvPicPr preferRelativeResize="0"/>
          <p:nvPr/>
        </p:nvPicPr>
        <p:blipFill>
          <a:blip r:embed="rId3">
            <a:alphaModFix/>
          </a:blip>
          <a:stretch>
            <a:fillRect/>
          </a:stretch>
        </p:blipFill>
        <p:spPr>
          <a:xfrm>
            <a:off x="1128213" y="1144375"/>
            <a:ext cx="6887575" cy="34604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6"/>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Access Control - Methods of Authentication</a:t>
            </a:r>
            <a:endParaRPr/>
          </a:p>
        </p:txBody>
      </p:sp>
      <p:pic>
        <p:nvPicPr>
          <p:cNvPr id="213" name="Google Shape;213;p36"/>
          <p:cNvPicPr preferRelativeResize="0"/>
          <p:nvPr/>
        </p:nvPicPr>
        <p:blipFill>
          <a:blip r:embed="rId3">
            <a:alphaModFix/>
          </a:blip>
          <a:stretch>
            <a:fillRect/>
          </a:stretch>
        </p:blipFill>
        <p:spPr>
          <a:xfrm>
            <a:off x="1693500" y="1093850"/>
            <a:ext cx="5757008" cy="37448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7"/>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Communication Controls</a:t>
            </a:r>
            <a:endParaRPr/>
          </a:p>
        </p:txBody>
      </p:sp>
      <p:sp>
        <p:nvSpPr>
          <p:cNvPr id="219" name="Google Shape;219;p37"/>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Communications controls (also called network controls) secure the movement of data across networks. </a:t>
            </a:r>
            <a:endParaRPr/>
          </a:p>
          <a:p>
            <a:pPr indent="-342900" lvl="0" marL="457200" rtl="0" algn="l">
              <a:spcBef>
                <a:spcPts val="0"/>
              </a:spcBef>
              <a:spcAft>
                <a:spcPts val="0"/>
              </a:spcAft>
              <a:buSzPts val="1800"/>
              <a:buChar char="●"/>
            </a:pPr>
            <a:r>
              <a:rPr lang="en"/>
              <a:t>Communications controls consist of firewalls, anti-malware systems, whitelisting and blacklisting, encryption, virtual private networks (VPNs), secure socket layer (SSL), and employee monitoring systems.</a:t>
            </a:r>
            <a:endParaRPr/>
          </a:p>
          <a:p>
            <a:pPr indent="0" lvl="0" marL="0" rtl="0" algn="l">
              <a:spcBef>
                <a:spcPts val="1200"/>
              </a:spcBef>
              <a:spcAft>
                <a:spcPts val="1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8"/>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Communication Controls - Firewall</a:t>
            </a:r>
            <a:endParaRPr/>
          </a:p>
        </p:txBody>
      </p:sp>
      <p:sp>
        <p:nvSpPr>
          <p:cNvPr id="225" name="Google Shape;225;p38"/>
          <p:cNvSpPr txBox="1"/>
          <p:nvPr>
            <p:ph idx="1" type="body"/>
          </p:nvPr>
        </p:nvSpPr>
        <p:spPr>
          <a:xfrm>
            <a:off x="311700" y="1228675"/>
            <a:ext cx="40089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Firewall</a:t>
            </a:r>
            <a:r>
              <a:rPr lang="en"/>
              <a:t> is a network security device that monitors and controls network traffic. It acts as a barrier between a trusted network (e.g., your internal network) and an untrusted network (e.g., the internet).</a:t>
            </a:r>
            <a:endParaRPr/>
          </a:p>
        </p:txBody>
      </p:sp>
      <p:pic>
        <p:nvPicPr>
          <p:cNvPr id="226" name="Google Shape;226;p38"/>
          <p:cNvPicPr preferRelativeResize="0"/>
          <p:nvPr/>
        </p:nvPicPr>
        <p:blipFill>
          <a:blip r:embed="rId3">
            <a:alphaModFix/>
          </a:blip>
          <a:stretch>
            <a:fillRect/>
          </a:stretch>
        </p:blipFill>
        <p:spPr>
          <a:xfrm>
            <a:off x="4473000" y="1246250"/>
            <a:ext cx="4171950" cy="22764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9"/>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Communication Controls - Firewall(DMZ)</a:t>
            </a:r>
            <a:endParaRPr/>
          </a:p>
        </p:txBody>
      </p:sp>
      <p:sp>
        <p:nvSpPr>
          <p:cNvPr id="232" name="Google Shape;232;p39"/>
          <p:cNvSpPr txBox="1"/>
          <p:nvPr>
            <p:ph idx="1" type="body"/>
          </p:nvPr>
        </p:nvSpPr>
        <p:spPr>
          <a:xfrm>
            <a:off x="311700" y="1228675"/>
            <a:ext cx="4260300" cy="3340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t>Demilitarized</a:t>
            </a:r>
            <a:r>
              <a:rPr b="1" lang="en"/>
              <a:t> Zone</a:t>
            </a:r>
            <a:endParaRPr b="1"/>
          </a:p>
          <a:p>
            <a:pPr indent="0" lvl="0" marL="0" rtl="0" algn="l">
              <a:spcBef>
                <a:spcPts val="1200"/>
              </a:spcBef>
              <a:spcAft>
                <a:spcPts val="1200"/>
              </a:spcAft>
              <a:buNone/>
            </a:pPr>
            <a:r>
              <a:rPr lang="en"/>
              <a:t>A DMZ is a network segment that separates a trusted internal network from an untrusted external network (typically the internet). It creates a buffer zone where traffic can be inspected and filtered before it reaches the internal network</a:t>
            </a:r>
            <a:endParaRPr/>
          </a:p>
        </p:txBody>
      </p:sp>
      <p:pic>
        <p:nvPicPr>
          <p:cNvPr id="233" name="Google Shape;233;p39"/>
          <p:cNvPicPr preferRelativeResize="0"/>
          <p:nvPr/>
        </p:nvPicPr>
        <p:blipFill>
          <a:blip r:embed="rId3">
            <a:alphaModFix/>
          </a:blip>
          <a:stretch>
            <a:fillRect/>
          </a:stretch>
        </p:blipFill>
        <p:spPr>
          <a:xfrm>
            <a:off x="4724400" y="1246250"/>
            <a:ext cx="4267200" cy="33147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40"/>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Communication Controls - Anti-Malware System</a:t>
            </a:r>
            <a:endParaRPr/>
          </a:p>
        </p:txBody>
      </p:sp>
      <p:sp>
        <p:nvSpPr>
          <p:cNvPr id="239" name="Google Shape;239;p40"/>
          <p:cNvSpPr txBox="1"/>
          <p:nvPr>
            <p:ph idx="1" type="body"/>
          </p:nvPr>
        </p:nvSpPr>
        <p:spPr>
          <a:xfrm>
            <a:off x="311700" y="1228675"/>
            <a:ext cx="8520600" cy="3340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t>Anti-malware systems</a:t>
            </a:r>
            <a:r>
              <a:rPr lang="en"/>
              <a:t>, also called antivirus, or AV, software, are software packages that attempt to identify and eliminate viruses and worms, and other malicious software.</a:t>
            </a:r>
            <a:endParaRPr/>
          </a:p>
          <a:p>
            <a:pPr indent="0" lvl="0" marL="0" rtl="0" algn="l">
              <a:spcBef>
                <a:spcPts val="1200"/>
              </a:spcBef>
              <a:spcAft>
                <a:spcPts val="0"/>
              </a:spcAft>
              <a:buNone/>
            </a:pPr>
            <a:r>
              <a:rPr lang="en"/>
              <a:t>For. e.g.</a:t>
            </a:r>
            <a:endParaRPr/>
          </a:p>
          <a:p>
            <a:pPr indent="-342900" lvl="0" marL="457200" rtl="0" algn="l">
              <a:spcBef>
                <a:spcPts val="1200"/>
              </a:spcBef>
              <a:spcAft>
                <a:spcPts val="0"/>
              </a:spcAft>
              <a:buSzPts val="1800"/>
              <a:buChar char="●"/>
            </a:pPr>
            <a:r>
              <a:rPr lang="en"/>
              <a:t>Norton 360: A comprehensive security suite that includes antivirus, firewall, VPN, and other features.</a:t>
            </a:r>
            <a:endParaRPr/>
          </a:p>
          <a:p>
            <a:pPr indent="-342900" lvl="0" marL="457200" rtl="0" algn="l">
              <a:spcBef>
                <a:spcPts val="0"/>
              </a:spcBef>
              <a:spcAft>
                <a:spcPts val="0"/>
              </a:spcAft>
              <a:buSzPts val="1800"/>
              <a:buChar char="●"/>
            </a:pPr>
            <a:r>
              <a:rPr lang="en"/>
              <a:t>Kaspersky Lab: Offers a range of security products for both personal and enterprise use.</a:t>
            </a:r>
            <a:endParaRPr/>
          </a:p>
          <a:p>
            <a:pPr indent="-342900" lvl="0" marL="457200" rtl="0" algn="l">
              <a:spcBef>
                <a:spcPts val="0"/>
              </a:spcBef>
              <a:spcAft>
                <a:spcPts val="0"/>
              </a:spcAft>
              <a:buSzPts val="1800"/>
              <a:buChar char="●"/>
            </a:pPr>
            <a:r>
              <a:rPr lang="en"/>
              <a:t>McAfee: Provides antivirus, firewall, and other security solutions.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1"/>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Communication Controls - Whitelisting &amp; Blacklisting</a:t>
            </a:r>
            <a:endParaRPr/>
          </a:p>
        </p:txBody>
      </p:sp>
      <p:pic>
        <p:nvPicPr>
          <p:cNvPr id="245" name="Google Shape;245;p41"/>
          <p:cNvPicPr preferRelativeResize="0"/>
          <p:nvPr/>
        </p:nvPicPr>
        <p:blipFill>
          <a:blip r:embed="rId3">
            <a:alphaModFix/>
          </a:blip>
          <a:stretch>
            <a:fillRect/>
          </a:stretch>
        </p:blipFill>
        <p:spPr>
          <a:xfrm>
            <a:off x="378875" y="1246250"/>
            <a:ext cx="8380049" cy="23904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2"/>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Communication Channels - Encryptions</a:t>
            </a:r>
            <a:endParaRPr/>
          </a:p>
        </p:txBody>
      </p:sp>
      <p:sp>
        <p:nvSpPr>
          <p:cNvPr id="251" name="Google Shape;251;p42"/>
          <p:cNvSpPr txBox="1"/>
          <p:nvPr>
            <p:ph idx="1" type="body"/>
          </p:nvPr>
        </p:nvSpPr>
        <p:spPr>
          <a:xfrm>
            <a:off x="311700" y="1228675"/>
            <a:ext cx="8520600" cy="1097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Encryption is the process of converting plain text (readable data) into ciphertext (unreadable data) using a mathematical algorithm. </a:t>
            </a:r>
            <a:endParaRPr/>
          </a:p>
        </p:txBody>
      </p:sp>
      <p:pic>
        <p:nvPicPr>
          <p:cNvPr id="252" name="Google Shape;252;p42"/>
          <p:cNvPicPr preferRelativeResize="0"/>
          <p:nvPr/>
        </p:nvPicPr>
        <p:blipFill>
          <a:blip r:embed="rId3">
            <a:alphaModFix/>
          </a:blip>
          <a:stretch>
            <a:fillRect/>
          </a:stretch>
        </p:blipFill>
        <p:spPr>
          <a:xfrm>
            <a:off x="498675" y="2571750"/>
            <a:ext cx="8285875" cy="1323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Information Security? </a:t>
            </a:r>
            <a:endParaRPr/>
          </a:p>
        </p:txBody>
      </p:sp>
      <p:sp>
        <p:nvSpPr>
          <p:cNvPr id="76" name="Google Shape;76;p16"/>
          <p:cNvSpPr txBox="1"/>
          <p:nvPr>
            <p:ph idx="1" type="body"/>
          </p:nvPr>
        </p:nvSpPr>
        <p:spPr>
          <a:xfrm>
            <a:off x="311700" y="1228675"/>
            <a:ext cx="8520600" cy="3340200"/>
          </a:xfrm>
          <a:prstGeom prst="rect">
            <a:avLst/>
          </a:prstGeom>
        </p:spPr>
        <p:txBody>
          <a:bodyPr anchorCtr="0" anchor="t" bIns="91425" lIns="91425" spcFirstLastPara="1" rIns="91425" wrap="square" tIns="91425">
            <a:normAutofit lnSpcReduction="20000"/>
          </a:bodyPr>
          <a:lstStyle/>
          <a:p>
            <a:pPr indent="-349250" lvl="0" marL="457200" rtl="0" algn="just">
              <a:spcBef>
                <a:spcPts val="0"/>
              </a:spcBef>
              <a:spcAft>
                <a:spcPts val="0"/>
              </a:spcAft>
              <a:buSzPts val="1900"/>
              <a:buChar char="●"/>
            </a:pPr>
            <a:r>
              <a:rPr lang="en" sz="1900"/>
              <a:t>Security can be defined as the </a:t>
            </a:r>
            <a:r>
              <a:rPr b="1" lang="en" sz="1900"/>
              <a:t>degree of protection against criminal activity</a:t>
            </a:r>
            <a:r>
              <a:rPr lang="en" sz="1900"/>
              <a:t>, danger, damage, and/or loss.</a:t>
            </a:r>
            <a:endParaRPr sz="1900"/>
          </a:p>
          <a:p>
            <a:pPr indent="-349250" lvl="0" marL="457200" rtl="0" algn="just">
              <a:spcBef>
                <a:spcPts val="0"/>
              </a:spcBef>
              <a:spcAft>
                <a:spcPts val="0"/>
              </a:spcAft>
              <a:buSzPts val="1900"/>
              <a:buChar char="●"/>
            </a:pPr>
            <a:r>
              <a:rPr lang="en" sz="1900"/>
              <a:t>Information security refers to all of </a:t>
            </a:r>
            <a:r>
              <a:rPr b="1" lang="en" sz="1900"/>
              <a:t>the processes and policies designed to protect an organization’s information and information systems</a:t>
            </a:r>
            <a:r>
              <a:rPr lang="en" sz="1900"/>
              <a:t> (IS) from unauthorized access, use, disclosure, disruption, modification, or destruction.</a:t>
            </a:r>
            <a:endParaRPr sz="19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3"/>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Communication Channels - Virtual Private Network(VPN)</a:t>
            </a:r>
            <a:endParaRPr/>
          </a:p>
        </p:txBody>
      </p:sp>
      <p:sp>
        <p:nvSpPr>
          <p:cNvPr id="258" name="Google Shape;258;p43"/>
          <p:cNvSpPr txBox="1"/>
          <p:nvPr>
            <p:ph idx="1" type="body"/>
          </p:nvPr>
        </p:nvSpPr>
        <p:spPr>
          <a:xfrm>
            <a:off x="311700" y="1228675"/>
            <a:ext cx="41004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 VPN creates a secure, encrypted connection between your device and a remote network. This allows you to access the internet with a different IP address, bypassing geographical restrictions and potentially improving privacy and security.</a:t>
            </a:r>
            <a:endParaRPr/>
          </a:p>
        </p:txBody>
      </p:sp>
      <p:pic>
        <p:nvPicPr>
          <p:cNvPr id="259" name="Google Shape;259;p43"/>
          <p:cNvPicPr preferRelativeResize="0"/>
          <p:nvPr/>
        </p:nvPicPr>
        <p:blipFill>
          <a:blip r:embed="rId3">
            <a:alphaModFix/>
          </a:blip>
          <a:stretch>
            <a:fillRect/>
          </a:stretch>
        </p:blipFill>
        <p:spPr>
          <a:xfrm>
            <a:off x="4808550" y="1715174"/>
            <a:ext cx="4023750" cy="19364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Communication Channels - Secure Socket Layer (SSL)</a:t>
            </a:r>
            <a:endParaRPr/>
          </a:p>
        </p:txBody>
      </p:sp>
      <p:sp>
        <p:nvSpPr>
          <p:cNvPr id="265" name="Google Shape;265;p44"/>
          <p:cNvSpPr txBox="1"/>
          <p:nvPr>
            <p:ph idx="1" type="body"/>
          </p:nvPr>
        </p:nvSpPr>
        <p:spPr>
          <a:xfrm>
            <a:off x="311700" y="1228675"/>
            <a:ext cx="4446900" cy="3340200"/>
          </a:xfrm>
          <a:prstGeom prst="rect">
            <a:avLst/>
          </a:prstGeom>
        </p:spPr>
        <p:txBody>
          <a:bodyPr anchorCtr="0" anchor="t" bIns="91425" lIns="91425" spcFirstLastPara="1" rIns="91425" wrap="square" tIns="91425">
            <a:noAutofit/>
          </a:bodyPr>
          <a:lstStyle/>
          <a:p>
            <a:pPr indent="-332105" lvl="0" marL="457200" rtl="0" algn="l">
              <a:lnSpc>
                <a:spcPct val="95000"/>
              </a:lnSpc>
              <a:spcBef>
                <a:spcPts val="0"/>
              </a:spcBef>
              <a:spcAft>
                <a:spcPts val="0"/>
              </a:spcAft>
              <a:buSzPts val="1630"/>
              <a:buChar char="●"/>
            </a:pPr>
            <a:r>
              <a:rPr lang="en" sz="1629"/>
              <a:t>SSL (Secure Sockets Layer) and TLS (Transport Layer Security) are cryptographic protocols that provide secure communication over  a computer network. </a:t>
            </a:r>
            <a:endParaRPr sz="1629"/>
          </a:p>
          <a:p>
            <a:pPr indent="-332105" lvl="0" marL="457200" rtl="0" algn="l">
              <a:lnSpc>
                <a:spcPct val="95000"/>
              </a:lnSpc>
              <a:spcBef>
                <a:spcPts val="0"/>
              </a:spcBef>
              <a:spcAft>
                <a:spcPts val="0"/>
              </a:spcAft>
              <a:buSzPts val="1630"/>
              <a:buChar char="●"/>
            </a:pPr>
            <a:r>
              <a:rPr lang="en" sz="1629"/>
              <a:t>They are primarily used to establish encrypted connections between a web server and a web browser, ensuring that data transmitted between them is secure and confidential.  </a:t>
            </a:r>
            <a:endParaRPr sz="1629"/>
          </a:p>
          <a:p>
            <a:pPr indent="0" lvl="0" marL="0" rtl="0" algn="l">
              <a:lnSpc>
                <a:spcPct val="95000"/>
              </a:lnSpc>
              <a:spcBef>
                <a:spcPts val="1200"/>
              </a:spcBef>
              <a:spcAft>
                <a:spcPts val="1200"/>
              </a:spcAft>
              <a:buSzPts val="935"/>
              <a:buNone/>
            </a:pPr>
            <a:r>
              <a:t/>
            </a:r>
            <a:endParaRPr sz="1530"/>
          </a:p>
        </p:txBody>
      </p:sp>
      <p:pic>
        <p:nvPicPr>
          <p:cNvPr id="266" name="Google Shape;266;p44"/>
          <p:cNvPicPr preferRelativeResize="0"/>
          <p:nvPr/>
        </p:nvPicPr>
        <p:blipFill>
          <a:blip r:embed="rId3">
            <a:alphaModFix/>
          </a:blip>
          <a:stretch>
            <a:fillRect/>
          </a:stretch>
        </p:blipFill>
        <p:spPr>
          <a:xfrm>
            <a:off x="5228500" y="1368475"/>
            <a:ext cx="3521400" cy="19050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5"/>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Business Continuity Plan</a:t>
            </a:r>
            <a:endParaRPr/>
          </a:p>
        </p:txBody>
      </p:sp>
      <p:sp>
        <p:nvSpPr>
          <p:cNvPr id="272" name="Google Shape;272;p45"/>
          <p:cNvSpPr txBox="1"/>
          <p:nvPr>
            <p:ph idx="1" type="body"/>
          </p:nvPr>
        </p:nvSpPr>
        <p:spPr>
          <a:xfrm>
            <a:off x="311700" y="1228675"/>
            <a:ext cx="8520600" cy="33402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A Business Continuity Plan (BCP) is a comprehensive document outlining strategies and procedures that an organization can implement to maintain critical business operations in the event of a disruption or disaster. </a:t>
            </a:r>
            <a:endParaRPr/>
          </a:p>
          <a:p>
            <a:pPr indent="-342900" lvl="0" marL="457200" rtl="0" algn="l">
              <a:spcBef>
                <a:spcPts val="0"/>
              </a:spcBef>
              <a:spcAft>
                <a:spcPts val="0"/>
              </a:spcAft>
              <a:buSzPts val="1800"/>
              <a:buChar char="●"/>
            </a:pPr>
            <a:r>
              <a:rPr lang="en"/>
              <a:t>The goal of a BCP is to minimize the impact of a disruption and ensure that the organization can recover its operations as quickly as possible. </a:t>
            </a:r>
            <a:endParaRPr/>
          </a:p>
          <a:p>
            <a:pPr indent="-342900" lvl="0" marL="457200" rtl="0" algn="l">
              <a:spcBef>
                <a:spcPts val="0"/>
              </a:spcBef>
              <a:spcAft>
                <a:spcPts val="0"/>
              </a:spcAft>
              <a:buSzPts val="1800"/>
              <a:buChar char="●"/>
            </a:pPr>
            <a:r>
              <a:rPr lang="en"/>
              <a:t>For. e.g. Risk Assessment is carried out to identify potential causes of power outages, such as natural disasters or equipment failures.</a:t>
            </a:r>
            <a:endParaRPr/>
          </a:p>
          <a:p>
            <a:pPr indent="0" lvl="0" marL="0" rtl="0" algn="l">
              <a:spcBef>
                <a:spcPts val="1200"/>
              </a:spcBef>
              <a:spcAft>
                <a:spcPts val="12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6"/>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Disaster Recovery Plan</a:t>
            </a:r>
            <a:endParaRPr/>
          </a:p>
        </p:txBody>
      </p:sp>
      <p:sp>
        <p:nvSpPr>
          <p:cNvPr id="278" name="Google Shape;278;p46"/>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 Disaster Recovery Plan (DRP) is a subset of a Business Continuity Plan (BCP) that specifically focuses on the technical aspects of recovering IT systems and data in the event of a disaster.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7"/>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Disaster Recovery Plan</a:t>
            </a:r>
            <a:endParaRPr/>
          </a:p>
        </p:txBody>
      </p:sp>
      <p:pic>
        <p:nvPicPr>
          <p:cNvPr id="284" name="Google Shape;284;p47"/>
          <p:cNvPicPr preferRelativeResize="0"/>
          <p:nvPr/>
        </p:nvPicPr>
        <p:blipFill>
          <a:blip r:embed="rId3">
            <a:alphaModFix/>
          </a:blip>
          <a:stretch>
            <a:fillRect/>
          </a:stretch>
        </p:blipFill>
        <p:spPr>
          <a:xfrm>
            <a:off x="1643063" y="1093850"/>
            <a:ext cx="5857875" cy="31908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8"/>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Information Systems Auditing</a:t>
            </a:r>
            <a:endParaRPr/>
          </a:p>
        </p:txBody>
      </p:sp>
      <p:sp>
        <p:nvSpPr>
          <p:cNvPr id="290" name="Google Shape;290;p48"/>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Information systems auditing is the process of examining and evaluating an organization's information systems to ensure they are operating effectively, efficiently, and securely. It involves assessing the controls, processes, and procedures in place to protect data, maintain system integrity, and comply with relevant regulations.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9"/>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Information Systems Auditing - Types of Audits</a:t>
            </a:r>
            <a:endParaRPr/>
          </a:p>
        </p:txBody>
      </p:sp>
      <p:pic>
        <p:nvPicPr>
          <p:cNvPr id="296" name="Google Shape;296;p49"/>
          <p:cNvPicPr preferRelativeResize="0"/>
          <p:nvPr/>
        </p:nvPicPr>
        <p:blipFill>
          <a:blip r:embed="rId3">
            <a:alphaModFix/>
          </a:blip>
          <a:stretch>
            <a:fillRect/>
          </a:stretch>
        </p:blipFill>
        <p:spPr>
          <a:xfrm>
            <a:off x="1058103" y="1164750"/>
            <a:ext cx="7027800" cy="31170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50"/>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id="302" name="Google Shape;302;p50"/>
          <p:cNvPicPr preferRelativeResize="0"/>
          <p:nvPr/>
        </p:nvPicPr>
        <p:blipFill>
          <a:blip r:embed="rId3">
            <a:alphaModFix/>
          </a:blip>
          <a:stretch>
            <a:fillRect/>
          </a:stretch>
        </p:blipFill>
        <p:spPr>
          <a:xfrm>
            <a:off x="1741300" y="1368850"/>
            <a:ext cx="5829300" cy="3276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Vulnerabilities </a:t>
            </a:r>
            <a:endParaRPr/>
          </a:p>
        </p:txBody>
      </p:sp>
      <p:sp>
        <p:nvSpPr>
          <p:cNvPr id="82" name="Google Shape;82;p17"/>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 vulnerability refers to a </a:t>
            </a:r>
            <a:r>
              <a:rPr b="1" lang="en"/>
              <a:t>weakness or flaw in a system</a:t>
            </a:r>
            <a:r>
              <a:rPr lang="en"/>
              <a:t>, network, application, or process that can be exploited by an attacker to gain unauthorized access, cause damage, or perform malicious activities. </a:t>
            </a:r>
            <a:endParaRPr/>
          </a:p>
        </p:txBody>
      </p:sp>
      <p:pic>
        <p:nvPicPr>
          <p:cNvPr id="83" name="Google Shape;83;p17"/>
          <p:cNvPicPr preferRelativeResize="0"/>
          <p:nvPr/>
        </p:nvPicPr>
        <p:blipFill>
          <a:blip r:embed="rId3">
            <a:alphaModFix/>
          </a:blip>
          <a:stretch>
            <a:fillRect/>
          </a:stretch>
        </p:blipFill>
        <p:spPr>
          <a:xfrm>
            <a:off x="5340500" y="2611550"/>
            <a:ext cx="3187800" cy="1908700"/>
          </a:xfrm>
          <a:prstGeom prst="rect">
            <a:avLst/>
          </a:prstGeom>
          <a:noFill/>
          <a:ln>
            <a:noFill/>
          </a:ln>
        </p:spPr>
      </p:pic>
      <p:pic>
        <p:nvPicPr>
          <p:cNvPr id="84" name="Google Shape;84;p17"/>
          <p:cNvPicPr preferRelativeResize="0"/>
          <p:nvPr/>
        </p:nvPicPr>
        <p:blipFill>
          <a:blip r:embed="rId4">
            <a:alphaModFix/>
          </a:blip>
          <a:stretch>
            <a:fillRect/>
          </a:stretch>
        </p:blipFill>
        <p:spPr>
          <a:xfrm>
            <a:off x="844225" y="2700675"/>
            <a:ext cx="2026700" cy="2186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Threat</a:t>
            </a:r>
            <a:endParaRPr/>
          </a:p>
        </p:txBody>
      </p:sp>
      <p:sp>
        <p:nvSpPr>
          <p:cNvPr id="90" name="Google Shape;90;p18"/>
          <p:cNvSpPr txBox="1"/>
          <p:nvPr>
            <p:ph idx="1" type="body"/>
          </p:nvPr>
        </p:nvSpPr>
        <p:spPr>
          <a:xfrm>
            <a:off x="311700" y="100032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850">
                <a:solidFill>
                  <a:schemeClr val="dk2"/>
                </a:solidFill>
                <a:highlight>
                  <a:srgbClr val="FFFFFF"/>
                </a:highlight>
                <a:latin typeface="Arial"/>
                <a:ea typeface="Arial"/>
                <a:cs typeface="Arial"/>
                <a:sym typeface="Arial"/>
              </a:rPr>
              <a:t>A </a:t>
            </a:r>
            <a:r>
              <a:rPr lang="en" sz="1850">
                <a:highlight>
                  <a:srgbClr val="FFFFFF"/>
                </a:highlight>
                <a:latin typeface="Arial"/>
                <a:ea typeface="Arial"/>
                <a:cs typeface="Arial"/>
                <a:sym typeface="Arial"/>
              </a:rPr>
              <a:t>cybersecurity</a:t>
            </a:r>
            <a:r>
              <a:rPr lang="en" sz="1850">
                <a:solidFill>
                  <a:schemeClr val="dk2"/>
                </a:solidFill>
                <a:highlight>
                  <a:srgbClr val="FFFFFF"/>
                </a:highlight>
                <a:latin typeface="Arial"/>
                <a:ea typeface="Arial"/>
                <a:cs typeface="Arial"/>
                <a:sym typeface="Arial"/>
              </a:rPr>
              <a:t> </a:t>
            </a:r>
            <a:r>
              <a:rPr b="1" lang="en" sz="1850">
                <a:solidFill>
                  <a:schemeClr val="dk2"/>
                </a:solidFill>
                <a:highlight>
                  <a:srgbClr val="FFFFFF"/>
                </a:highlight>
                <a:latin typeface="Arial"/>
                <a:ea typeface="Arial"/>
                <a:cs typeface="Arial"/>
                <a:sym typeface="Arial"/>
              </a:rPr>
              <a:t>threat refers to any situation or occurrence that can have negative consequences</a:t>
            </a:r>
            <a:r>
              <a:rPr lang="en" sz="1850">
                <a:solidFill>
                  <a:schemeClr val="dk2"/>
                </a:solidFill>
                <a:highlight>
                  <a:srgbClr val="FFFFFF"/>
                </a:highlight>
                <a:latin typeface="Arial"/>
                <a:ea typeface="Arial"/>
                <a:cs typeface="Arial"/>
                <a:sym typeface="Arial"/>
              </a:rPr>
              <a:t> for a business's operations, functions, brand, reputation, or perceived image. Such a threat may also affect </a:t>
            </a:r>
            <a:r>
              <a:rPr lang="en" sz="1850">
                <a:highlight>
                  <a:srgbClr val="FFFFFF"/>
                </a:highlight>
                <a:latin typeface="Arial"/>
                <a:ea typeface="Arial"/>
                <a:cs typeface="Arial"/>
                <a:sym typeface="Arial"/>
              </a:rPr>
              <a:t>data access</a:t>
            </a:r>
            <a:r>
              <a:rPr lang="en" sz="1850">
                <a:solidFill>
                  <a:schemeClr val="dk2"/>
                </a:solidFill>
                <a:highlight>
                  <a:srgbClr val="FFFFFF"/>
                </a:highlight>
                <a:latin typeface="Arial"/>
                <a:ea typeface="Arial"/>
                <a:cs typeface="Arial"/>
                <a:sym typeface="Arial"/>
              </a:rPr>
              <a:t>, integrity, and value, as well as the people, processes, and technologies involved in managing that data.</a:t>
            </a:r>
            <a:endParaRPr sz="1700"/>
          </a:p>
        </p:txBody>
      </p:sp>
      <p:pic>
        <p:nvPicPr>
          <p:cNvPr id="91" name="Google Shape;91;p18"/>
          <p:cNvPicPr preferRelativeResize="0"/>
          <p:nvPr/>
        </p:nvPicPr>
        <p:blipFill>
          <a:blip r:embed="rId3">
            <a:alphaModFix/>
          </a:blip>
          <a:stretch>
            <a:fillRect/>
          </a:stretch>
        </p:blipFill>
        <p:spPr>
          <a:xfrm>
            <a:off x="2079850" y="3022475"/>
            <a:ext cx="1769450" cy="1908700"/>
          </a:xfrm>
          <a:prstGeom prst="rect">
            <a:avLst/>
          </a:prstGeom>
          <a:noFill/>
          <a:ln>
            <a:noFill/>
          </a:ln>
        </p:spPr>
      </p:pic>
      <p:pic>
        <p:nvPicPr>
          <p:cNvPr id="92" name="Google Shape;92;p18"/>
          <p:cNvPicPr preferRelativeResize="0"/>
          <p:nvPr/>
        </p:nvPicPr>
        <p:blipFill>
          <a:blip r:embed="rId4">
            <a:alphaModFix/>
          </a:blip>
          <a:stretch>
            <a:fillRect/>
          </a:stretch>
        </p:blipFill>
        <p:spPr>
          <a:xfrm flipH="1">
            <a:off x="969125" y="3885775"/>
            <a:ext cx="1110725" cy="1045400"/>
          </a:xfrm>
          <a:prstGeom prst="rect">
            <a:avLst/>
          </a:prstGeom>
          <a:noFill/>
          <a:ln>
            <a:noFill/>
          </a:ln>
        </p:spPr>
      </p:pic>
      <p:pic>
        <p:nvPicPr>
          <p:cNvPr id="93" name="Google Shape;93;p18"/>
          <p:cNvPicPr preferRelativeResize="0"/>
          <p:nvPr/>
        </p:nvPicPr>
        <p:blipFill>
          <a:blip r:embed="rId5">
            <a:alphaModFix/>
          </a:blip>
          <a:stretch>
            <a:fillRect/>
          </a:stretch>
        </p:blipFill>
        <p:spPr>
          <a:xfrm>
            <a:off x="4572000" y="2736375"/>
            <a:ext cx="3187800" cy="1908700"/>
          </a:xfrm>
          <a:prstGeom prst="rect">
            <a:avLst/>
          </a:prstGeom>
          <a:noFill/>
          <a:ln>
            <a:noFill/>
          </a:ln>
        </p:spPr>
      </p:pic>
      <p:pic>
        <p:nvPicPr>
          <p:cNvPr id="94" name="Google Shape;94;p18"/>
          <p:cNvPicPr preferRelativeResize="0"/>
          <p:nvPr/>
        </p:nvPicPr>
        <p:blipFill>
          <a:blip r:embed="rId6">
            <a:alphaModFix/>
          </a:blip>
          <a:stretch>
            <a:fillRect/>
          </a:stretch>
        </p:blipFill>
        <p:spPr>
          <a:xfrm>
            <a:off x="7958175" y="3906537"/>
            <a:ext cx="1003875" cy="1003875"/>
          </a:xfrm>
          <a:prstGeom prst="rect">
            <a:avLst/>
          </a:prstGeom>
          <a:noFill/>
          <a:ln>
            <a:noFill/>
          </a:ln>
        </p:spPr>
      </p:pic>
      <p:sp>
        <p:nvSpPr>
          <p:cNvPr id="95" name="Google Shape;95;p18"/>
          <p:cNvSpPr txBox="1"/>
          <p:nvPr/>
        </p:nvSpPr>
        <p:spPr>
          <a:xfrm>
            <a:off x="266850" y="3497575"/>
            <a:ext cx="1410000" cy="50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ource Sans Pro"/>
                <a:ea typeface="Source Sans Pro"/>
                <a:cs typeface="Source Sans Pro"/>
                <a:sym typeface="Source Sans Pro"/>
              </a:rPr>
              <a:t>Adversarial (Deliberate)</a:t>
            </a:r>
            <a:endParaRPr b="1" sz="1800">
              <a:latin typeface="Source Sans Pro"/>
              <a:ea typeface="Source Sans Pro"/>
              <a:cs typeface="Source Sans Pro"/>
              <a:sym typeface="Source Sans Pro"/>
            </a:endParaRPr>
          </a:p>
        </p:txBody>
      </p:sp>
      <p:sp>
        <p:nvSpPr>
          <p:cNvPr id="96" name="Google Shape;96;p18"/>
          <p:cNvSpPr txBox="1"/>
          <p:nvPr/>
        </p:nvSpPr>
        <p:spPr>
          <a:xfrm>
            <a:off x="4572000" y="4568875"/>
            <a:ext cx="2366100" cy="50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ource Sans Pro"/>
                <a:ea typeface="Source Sans Pro"/>
                <a:cs typeface="Source Sans Pro"/>
                <a:sym typeface="Source Sans Pro"/>
              </a:rPr>
              <a:t>Non - Adversarial (Unintentional) </a:t>
            </a:r>
            <a:endParaRPr b="1" sz="1800">
              <a:latin typeface="Source Sans Pro"/>
              <a:ea typeface="Source Sans Pro"/>
              <a:cs typeface="Source Sans Pro"/>
              <a:sym typeface="Source Sans Pr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Exploit</a:t>
            </a:r>
            <a:endParaRPr/>
          </a:p>
        </p:txBody>
      </p:sp>
      <p:sp>
        <p:nvSpPr>
          <p:cNvPr id="102" name="Google Shape;102;p19"/>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An exploit </a:t>
            </a:r>
            <a:r>
              <a:rPr b="1" lang="en">
                <a:solidFill>
                  <a:srgbClr val="0000FF"/>
                </a:solidFill>
              </a:rPr>
              <a:t>(action to take advantage)</a:t>
            </a:r>
            <a:r>
              <a:rPr lang="en"/>
              <a:t> is a defined </a:t>
            </a:r>
            <a:r>
              <a:rPr b="1" lang="en"/>
              <a:t>way to breach the security of an IT system through a vulnerability</a:t>
            </a:r>
            <a:r>
              <a:rPr lang="en"/>
              <a:t>.  Ex. buffer overflow flaw can be exploited  An exploit could be a piece of code available on the internet to execute such attack against an application that happens to be vulnerable. </a:t>
            </a:r>
            <a:endParaRPr/>
          </a:p>
        </p:txBody>
      </p:sp>
      <p:pic>
        <p:nvPicPr>
          <p:cNvPr id="103" name="Google Shape;103;p19"/>
          <p:cNvPicPr preferRelativeResize="0"/>
          <p:nvPr/>
        </p:nvPicPr>
        <p:blipFill>
          <a:blip r:embed="rId3">
            <a:alphaModFix/>
          </a:blip>
          <a:stretch>
            <a:fillRect/>
          </a:stretch>
        </p:blipFill>
        <p:spPr>
          <a:xfrm>
            <a:off x="5501675" y="3179600"/>
            <a:ext cx="1587250" cy="1712150"/>
          </a:xfrm>
          <a:prstGeom prst="rect">
            <a:avLst/>
          </a:prstGeom>
          <a:noFill/>
          <a:ln>
            <a:noFill/>
          </a:ln>
        </p:spPr>
      </p:pic>
      <p:pic>
        <p:nvPicPr>
          <p:cNvPr id="104" name="Google Shape;104;p19"/>
          <p:cNvPicPr preferRelativeResize="0"/>
          <p:nvPr/>
        </p:nvPicPr>
        <p:blipFill>
          <a:blip r:embed="rId4">
            <a:alphaModFix/>
          </a:blip>
          <a:stretch>
            <a:fillRect/>
          </a:stretch>
        </p:blipFill>
        <p:spPr>
          <a:xfrm>
            <a:off x="3583749" y="3800924"/>
            <a:ext cx="1183800" cy="1183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Risk</a:t>
            </a:r>
            <a:endParaRPr/>
          </a:p>
        </p:txBody>
      </p:sp>
      <p:sp>
        <p:nvSpPr>
          <p:cNvPr id="110" name="Google Shape;110;p20"/>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A risk is the probability of an event or that an event could actually happen.</a:t>
            </a:r>
            <a:r>
              <a:rPr lang="en"/>
              <a:t>  In this case, the likelihood of a vulnerability to be exploited.</a:t>
            </a:r>
            <a:endParaRPr/>
          </a:p>
        </p:txBody>
      </p:sp>
      <p:pic>
        <p:nvPicPr>
          <p:cNvPr id="111" name="Google Shape;111;p20"/>
          <p:cNvPicPr preferRelativeResize="0"/>
          <p:nvPr/>
        </p:nvPicPr>
        <p:blipFill>
          <a:blip r:embed="rId3">
            <a:alphaModFix/>
          </a:blip>
          <a:stretch>
            <a:fillRect/>
          </a:stretch>
        </p:blipFill>
        <p:spPr>
          <a:xfrm>
            <a:off x="4835975" y="2193352"/>
            <a:ext cx="3306550" cy="1782925"/>
          </a:xfrm>
          <a:prstGeom prst="rect">
            <a:avLst/>
          </a:prstGeom>
          <a:noFill/>
          <a:ln>
            <a:noFill/>
          </a:ln>
        </p:spPr>
      </p:pic>
      <p:pic>
        <p:nvPicPr>
          <p:cNvPr id="112" name="Google Shape;112;p20"/>
          <p:cNvPicPr preferRelativeResize="0"/>
          <p:nvPr/>
        </p:nvPicPr>
        <p:blipFill>
          <a:blip r:embed="rId4">
            <a:alphaModFix/>
          </a:blip>
          <a:stretch>
            <a:fillRect/>
          </a:stretch>
        </p:blipFill>
        <p:spPr>
          <a:xfrm>
            <a:off x="751625" y="2465375"/>
            <a:ext cx="2933700" cy="1552575"/>
          </a:xfrm>
          <a:prstGeom prst="rect">
            <a:avLst/>
          </a:prstGeom>
          <a:noFill/>
          <a:ln>
            <a:noFill/>
          </a:ln>
        </p:spPr>
      </p:pic>
      <p:sp>
        <p:nvSpPr>
          <p:cNvPr id="113" name="Google Shape;113;p20"/>
          <p:cNvSpPr/>
          <p:nvPr/>
        </p:nvSpPr>
        <p:spPr>
          <a:xfrm>
            <a:off x="440000" y="4302200"/>
            <a:ext cx="5886900" cy="5703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Source Sans Pro"/>
                <a:ea typeface="Source Sans Pro"/>
                <a:cs typeface="Source Sans Pro"/>
                <a:sym typeface="Source Sans Pro"/>
              </a:rPr>
              <a:t>Vulnerability (Severity) x Threat (likelihood) = Risk ( Priority)</a:t>
            </a:r>
            <a:endParaRPr b="1">
              <a:latin typeface="Source Sans Pro"/>
              <a:ea typeface="Source Sans Pro"/>
              <a:cs typeface="Source Sans Pro"/>
              <a:sym typeface="Source Sans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Increase in Vulnerability</a:t>
            </a:r>
            <a:endParaRPr/>
          </a:p>
        </p:txBody>
      </p:sp>
      <p:sp>
        <p:nvSpPr>
          <p:cNvPr id="119" name="Google Shape;119;p21"/>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Factors affecting the increase in computer vulnerability </a:t>
            </a:r>
            <a:endParaRPr/>
          </a:p>
          <a:p>
            <a:pPr indent="-342900" lvl="0" marL="457200" rtl="0" algn="l">
              <a:spcBef>
                <a:spcPts val="1200"/>
              </a:spcBef>
              <a:spcAft>
                <a:spcPts val="0"/>
              </a:spcAft>
              <a:buSzPts val="1800"/>
              <a:buChar char="●"/>
            </a:pPr>
            <a:r>
              <a:rPr lang="en"/>
              <a:t>Interconnected, interdependent, wirelessly networked business environment;</a:t>
            </a:r>
            <a:endParaRPr/>
          </a:p>
          <a:p>
            <a:pPr indent="-342900" lvl="0" marL="457200" rtl="0" algn="l">
              <a:spcBef>
                <a:spcPts val="0"/>
              </a:spcBef>
              <a:spcAft>
                <a:spcPts val="0"/>
              </a:spcAft>
              <a:buSzPts val="1800"/>
              <a:buChar char="●"/>
            </a:pPr>
            <a:r>
              <a:rPr lang="en"/>
              <a:t>Smaller, faster, cheaper computers and storage devices;</a:t>
            </a:r>
            <a:endParaRPr/>
          </a:p>
          <a:p>
            <a:pPr indent="-342900" lvl="0" marL="457200" rtl="0" algn="l">
              <a:spcBef>
                <a:spcPts val="0"/>
              </a:spcBef>
              <a:spcAft>
                <a:spcPts val="0"/>
              </a:spcAft>
              <a:buSzPts val="1800"/>
              <a:buChar char="●"/>
            </a:pPr>
            <a:r>
              <a:rPr lang="en"/>
              <a:t>Easy to acquire skills necessary to be a computer hacker;</a:t>
            </a:r>
            <a:endParaRPr/>
          </a:p>
          <a:p>
            <a:pPr indent="-342900" lvl="0" marL="457200" rtl="0" algn="l">
              <a:spcBef>
                <a:spcPts val="0"/>
              </a:spcBef>
              <a:spcAft>
                <a:spcPts val="0"/>
              </a:spcAft>
              <a:buSzPts val="1800"/>
              <a:buChar char="●"/>
            </a:pPr>
            <a:r>
              <a:rPr lang="en"/>
              <a:t>International organized crime taking over cybercrime;</a:t>
            </a:r>
            <a:endParaRPr/>
          </a:p>
          <a:p>
            <a:pPr indent="-342900" lvl="0" marL="457200" rtl="0" algn="l">
              <a:spcBef>
                <a:spcPts val="0"/>
              </a:spcBef>
              <a:spcAft>
                <a:spcPts val="0"/>
              </a:spcAft>
              <a:buSzPts val="1800"/>
              <a:buChar char="●"/>
            </a:pPr>
            <a:r>
              <a:rPr lang="en"/>
              <a:t>Lack of management support.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11700" y="292850"/>
            <a:ext cx="43260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Unintentional Threats to Information Systems</a:t>
            </a:r>
            <a:endParaRPr/>
          </a:p>
        </p:txBody>
      </p:sp>
      <p:pic>
        <p:nvPicPr>
          <p:cNvPr id="125" name="Google Shape;125;p22"/>
          <p:cNvPicPr preferRelativeResize="0"/>
          <p:nvPr/>
        </p:nvPicPr>
        <p:blipFill>
          <a:blip r:embed="rId3">
            <a:alphaModFix/>
          </a:blip>
          <a:stretch>
            <a:fillRect/>
          </a:stretch>
        </p:blipFill>
        <p:spPr>
          <a:xfrm>
            <a:off x="4637802" y="327213"/>
            <a:ext cx="3857124" cy="4489075"/>
          </a:xfrm>
          <a:prstGeom prst="rect">
            <a:avLst/>
          </a:prstGeom>
          <a:noFill/>
          <a:ln>
            <a:noFill/>
          </a:ln>
        </p:spPr>
      </p:pic>
      <p:sp>
        <p:nvSpPr>
          <p:cNvPr id="126" name="Google Shape;126;p22"/>
          <p:cNvSpPr txBox="1"/>
          <p:nvPr/>
        </p:nvSpPr>
        <p:spPr>
          <a:xfrm>
            <a:off x="489325" y="1826875"/>
            <a:ext cx="30000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Two categories of threat</a:t>
            </a:r>
            <a:endParaRPr sz="1800"/>
          </a:p>
          <a:p>
            <a:pPr indent="-342900" lvl="0" marL="457200" rtl="0" algn="l">
              <a:spcBef>
                <a:spcPts val="0"/>
              </a:spcBef>
              <a:spcAft>
                <a:spcPts val="0"/>
              </a:spcAft>
              <a:buSzPts val="1800"/>
              <a:buChar char="●"/>
            </a:pPr>
            <a:r>
              <a:rPr lang="en" sz="1800"/>
              <a:t>U</a:t>
            </a:r>
            <a:r>
              <a:rPr lang="en" sz="1800"/>
              <a:t>nintentional threats </a:t>
            </a:r>
            <a:endParaRPr sz="1800"/>
          </a:p>
          <a:p>
            <a:pPr indent="-342900" lvl="0" marL="457200" rtl="0" algn="l">
              <a:spcBef>
                <a:spcPts val="0"/>
              </a:spcBef>
              <a:spcAft>
                <a:spcPts val="0"/>
              </a:spcAft>
              <a:buSzPts val="1800"/>
              <a:buChar char="●"/>
            </a:pPr>
            <a:r>
              <a:rPr lang="en" sz="1800"/>
              <a:t>Deliberate threats</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